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0691813" cy="151193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B90"/>
    <a:srgbClr val="031B07"/>
    <a:srgbClr val="044AAE"/>
    <a:srgbClr val="D1E376"/>
    <a:srgbClr val="000000"/>
    <a:srgbClr val="C4D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2868" y="-53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CATION" userId="79cf867f-e750-4339-ae9a-54322c4ead65" providerId="ADAL" clId="{3BCD63FD-D248-4618-A56E-1442EF62048C}"/>
    <pc:docChg chg="delSld modSld">
      <pc:chgData name="COMMUNICATION" userId="79cf867f-e750-4339-ae9a-54322c4ead65" providerId="ADAL" clId="{3BCD63FD-D248-4618-A56E-1442EF62048C}" dt="2023-05-26T09:21:26.419" v="3" actId="6549"/>
      <pc:docMkLst>
        <pc:docMk/>
      </pc:docMkLst>
      <pc:sldChg chg="del">
        <pc:chgData name="COMMUNICATION" userId="79cf867f-e750-4339-ae9a-54322c4ead65" providerId="ADAL" clId="{3BCD63FD-D248-4618-A56E-1442EF62048C}" dt="2023-05-26T09:21:04.636" v="0" actId="47"/>
        <pc:sldMkLst>
          <pc:docMk/>
          <pc:sldMk cId="336389695" sldId="256"/>
        </pc:sldMkLst>
      </pc:sldChg>
      <pc:sldChg chg="del">
        <pc:chgData name="COMMUNICATION" userId="79cf867f-e750-4339-ae9a-54322c4ead65" providerId="ADAL" clId="{3BCD63FD-D248-4618-A56E-1442EF62048C}" dt="2023-05-26T09:21:05.966" v="1" actId="47"/>
        <pc:sldMkLst>
          <pc:docMk/>
          <pc:sldMk cId="2431140407" sldId="257"/>
        </pc:sldMkLst>
      </pc:sldChg>
      <pc:sldChg chg="modSp mod">
        <pc:chgData name="COMMUNICATION" userId="79cf867f-e750-4339-ae9a-54322c4ead65" providerId="ADAL" clId="{3BCD63FD-D248-4618-A56E-1442EF62048C}" dt="2023-05-26T09:21:26.419" v="3" actId="6549"/>
        <pc:sldMkLst>
          <pc:docMk/>
          <pc:sldMk cId="4122528259" sldId="258"/>
        </pc:sldMkLst>
        <pc:spChg chg="mod">
          <ac:chgData name="COMMUNICATION" userId="79cf867f-e750-4339-ae9a-54322c4ead65" providerId="ADAL" clId="{3BCD63FD-D248-4618-A56E-1442EF62048C}" dt="2023-05-26T09:21:26.419" v="3" actId="6549"/>
          <ac:spMkLst>
            <pc:docMk/>
            <pc:sldMk cId="4122528259" sldId="258"/>
            <ac:spMk id="29" creationId="{166B3755-2B79-40B4-9CF0-622C0FE142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85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5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83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78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63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66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1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47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45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3673-22CF-4D03-8817-84891C906A69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FAE8E-B39A-467B-877D-572F1D24E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9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ciencesetmalice.com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974EDB0-3A0B-5D5C-C247-BD99C9E3A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7812"/>
          <a:stretch/>
        </p:blipFill>
        <p:spPr>
          <a:xfrm rot="20973311">
            <a:off x="310868" y="788157"/>
            <a:ext cx="2617474" cy="30299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5180C2-5E86-D161-1899-73445560260E}"/>
              </a:ext>
            </a:extLst>
          </p:cNvPr>
          <p:cNvSpPr txBox="1"/>
          <p:nvPr/>
        </p:nvSpPr>
        <p:spPr>
          <a:xfrm>
            <a:off x="3124353" y="1360548"/>
            <a:ext cx="4623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EB2B90"/>
                </a:solidFill>
                <a:latin typeface="Gabriola" panose="04040605051002020D02" pitchFamily="82" charset="0"/>
              </a:rPr>
              <a:t>Dim. 11 juin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178A5B-9644-0342-226C-D5A416BC054F}"/>
              </a:ext>
            </a:extLst>
          </p:cNvPr>
          <p:cNvSpPr txBox="1"/>
          <p:nvPr/>
        </p:nvSpPr>
        <p:spPr>
          <a:xfrm>
            <a:off x="1862202" y="226167"/>
            <a:ext cx="8140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solidFill>
                  <a:srgbClr val="000000"/>
                </a:solidFill>
                <a:latin typeface="Gabriola" panose="04040605051002020D02" pitchFamily="82" charset="0"/>
              </a:rPr>
              <a:t>Fête de la nature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0ED92-5BB4-3C5E-99E5-9F2043C802B0}"/>
              </a:ext>
            </a:extLst>
          </p:cNvPr>
          <p:cNvSpPr txBox="1"/>
          <p:nvPr/>
        </p:nvSpPr>
        <p:spPr>
          <a:xfrm>
            <a:off x="6462830" y="1329033"/>
            <a:ext cx="268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err="1">
                <a:solidFill>
                  <a:srgbClr val="EB2B90"/>
                </a:solidFill>
                <a:latin typeface="Gabriola" panose="04040605051002020D02" pitchFamily="82" charset="0"/>
              </a:rPr>
              <a:t>9h30-17h</a:t>
            </a:r>
            <a:endParaRPr lang="fr-FR" sz="6600" b="1" dirty="0">
              <a:solidFill>
                <a:srgbClr val="EB2B90"/>
              </a:solidFill>
              <a:latin typeface="Gabriola" panose="04040605051002020D02" pitchFamily="8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870DF9-C34E-62C7-68B3-28F96AFEB2A8}"/>
              </a:ext>
            </a:extLst>
          </p:cNvPr>
          <p:cNvSpPr txBox="1"/>
          <p:nvPr/>
        </p:nvSpPr>
        <p:spPr>
          <a:xfrm>
            <a:off x="3091343" y="2202868"/>
            <a:ext cx="462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  <a:latin typeface="Gabriola" panose="04040605051002020D02" pitchFamily="82" charset="0"/>
              </a:rPr>
              <a:t>Tour des 4 saisons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F0A439-6BC0-74AB-E1AC-8AA63DE097A7}"/>
              </a:ext>
            </a:extLst>
          </p:cNvPr>
          <p:cNvSpPr txBox="1"/>
          <p:nvPr/>
        </p:nvSpPr>
        <p:spPr>
          <a:xfrm>
            <a:off x="6676943" y="2235890"/>
            <a:ext cx="462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  <a:latin typeface="Gabriola" panose="04040605051002020D02" pitchFamily="82" charset="0"/>
              </a:rPr>
              <a:t>Champ-sur-Drac</a:t>
            </a:r>
          </a:p>
        </p:txBody>
      </p:sp>
      <p:pic>
        <p:nvPicPr>
          <p:cNvPr id="18" name="Image 17" descr="Une image contenant logo&#10;&#10;Description générée automatiquement">
            <a:extLst>
              <a:ext uri="{FF2B5EF4-FFF2-40B4-BE49-F238E27FC236}">
                <a16:creationId xmlns:a16="http://schemas.microsoft.com/office/drawing/2014/main" id="{A6C1F8CE-46DF-A57F-84D9-9CFD3C5DF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17" y="13597029"/>
            <a:ext cx="2110157" cy="1446550"/>
          </a:xfrm>
          <a:prstGeom prst="rect">
            <a:avLst/>
          </a:prstGeom>
        </p:spPr>
      </p:pic>
      <p:pic>
        <p:nvPicPr>
          <p:cNvPr id="21" name="Image 20" descr="Une image contenant logo&#10;&#10;Description générée automatiquement">
            <a:extLst>
              <a:ext uri="{FF2B5EF4-FFF2-40B4-BE49-F238E27FC236}">
                <a16:creationId xmlns:a16="http://schemas.microsoft.com/office/drawing/2014/main" id="{768B755A-C976-7DB0-2009-509BE0FBA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12846958"/>
            <a:ext cx="1645130" cy="72202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454BD01-3B30-B6F9-6A80-0AEE5E5B3CE6}"/>
              </a:ext>
            </a:extLst>
          </p:cNvPr>
          <p:cNvSpPr/>
          <p:nvPr/>
        </p:nvSpPr>
        <p:spPr>
          <a:xfrm rot="20990220">
            <a:off x="91367" y="3467139"/>
            <a:ext cx="4390958" cy="1440598"/>
          </a:xfrm>
          <a:prstGeom prst="ellipse">
            <a:avLst/>
          </a:prstGeom>
          <a:solidFill>
            <a:srgbClr val="D1E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600" b="1" dirty="0">
                <a:solidFill>
                  <a:schemeClr val="tx1"/>
                </a:solidFill>
                <a:latin typeface="Gabriola" panose="04040605051002020D02" pitchFamily="82" charset="0"/>
              </a:rPr>
              <a:t>Au Programme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BA25C07-38AB-7998-CE81-C212FAFB12B6}"/>
              </a:ext>
            </a:extLst>
          </p:cNvPr>
          <p:cNvSpPr/>
          <p:nvPr/>
        </p:nvSpPr>
        <p:spPr>
          <a:xfrm rot="20990220">
            <a:off x="254971" y="5417577"/>
            <a:ext cx="2190027" cy="545163"/>
          </a:xfrm>
          <a:prstGeom prst="ellipse">
            <a:avLst/>
          </a:prstGeom>
          <a:solidFill>
            <a:srgbClr val="EB2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Gabriola" panose="04040605051002020D02" pitchFamily="82" charset="0"/>
              </a:rPr>
              <a:t>Des visites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35E931-3B1F-E1A7-BF49-BD53EF28D444}"/>
              </a:ext>
            </a:extLst>
          </p:cNvPr>
          <p:cNvSpPr txBox="1"/>
          <p:nvPr/>
        </p:nvSpPr>
        <p:spPr>
          <a:xfrm>
            <a:off x="1526371" y="6017226"/>
            <a:ext cx="8812028" cy="1266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Visites accompagnées par l’Office National des Forêts (ONF)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Découverte des espèces d’arbres, usages, biodiversité : mieux comprendre la forêt et ses enjeux (environ 1 heure)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Insectes et la biodiversité de la faune (environ 45 minutes)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761781-DCAB-769A-F00A-76F1658526B8}"/>
              </a:ext>
            </a:extLst>
          </p:cNvPr>
          <p:cNvSpPr txBox="1"/>
          <p:nvPr/>
        </p:nvSpPr>
        <p:spPr>
          <a:xfrm>
            <a:off x="1518158" y="6896321"/>
            <a:ext cx="8864414" cy="1727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Visites accompagnées par les bénévoles de l’Association de Défense Intercommunale de l’Environnement (</a:t>
            </a:r>
            <a:r>
              <a:rPr lang="fr-FR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ADICE</a:t>
            </a:r>
            <a:r>
              <a:rPr lang="fr-F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Découverte des orchidées (environ 45 minutes)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 des oiseaux (environ 45 minutes)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Sauvage de ma rue au sein du village (environ 45 minutes) – visite accessible pour les personnes à mobilité réduite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Sortie escargot en cas de pluie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78756F-C4B0-D7DB-97E1-056EA014A054}"/>
              </a:ext>
            </a:extLst>
          </p:cNvPr>
          <p:cNvSpPr txBox="1"/>
          <p:nvPr/>
        </p:nvSpPr>
        <p:spPr>
          <a:xfrm>
            <a:off x="1499062" y="8222941"/>
            <a:ext cx="5314853" cy="1035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Visites accompagnées par l’association Gentiana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Découverte des spécificités de la flore locale (environ 45 minutes)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7C2AA74-120F-BCC0-1546-E420476D5322}"/>
              </a:ext>
            </a:extLst>
          </p:cNvPr>
          <p:cNvSpPr txBox="1"/>
          <p:nvPr/>
        </p:nvSpPr>
        <p:spPr>
          <a:xfrm>
            <a:off x="2304284" y="5523993"/>
            <a:ext cx="1019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visites auront lieu à la fois dans la matinée (entre </a:t>
            </a:r>
            <a:r>
              <a:rPr lang="fr-FR" sz="15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10h</a:t>
            </a:r>
            <a:r>
              <a:rPr lang="fr-FR" sz="1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5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12h</a:t>
            </a:r>
            <a:r>
              <a:rPr lang="fr-FR" sz="1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et dans l’après-midi (entre 14h et </a:t>
            </a:r>
            <a:r>
              <a:rPr lang="fr-FR" sz="15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17h</a:t>
            </a:r>
            <a:r>
              <a:rPr lang="fr-FR" sz="1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1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s’inscrire sur place</a:t>
            </a:r>
          </a:p>
          <a:p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A06C81B-8C9C-3A92-F201-0FF094B2FD0A}"/>
              </a:ext>
            </a:extLst>
          </p:cNvPr>
          <p:cNvSpPr/>
          <p:nvPr/>
        </p:nvSpPr>
        <p:spPr>
          <a:xfrm rot="20990220">
            <a:off x="407371" y="9036031"/>
            <a:ext cx="2190027" cy="545163"/>
          </a:xfrm>
          <a:prstGeom prst="ellipse">
            <a:avLst/>
          </a:prstGeom>
          <a:solidFill>
            <a:srgbClr val="EB2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Gabriola" panose="04040605051002020D02" pitchFamily="82" charset="0"/>
              </a:rPr>
              <a:t>Pour les enfants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BFDF52-5605-BCB2-1CD7-BFAA3AD19BCF}"/>
              </a:ext>
            </a:extLst>
          </p:cNvPr>
          <p:cNvSpPr txBox="1"/>
          <p:nvPr/>
        </p:nvSpPr>
        <p:spPr>
          <a:xfrm>
            <a:off x="2319100" y="9253624"/>
            <a:ext cx="101957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médiathèque vous accueille et propose</a:t>
            </a:r>
            <a:r>
              <a:rPr lang="fr-FR" sz="15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fr-FR" sz="15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14C74DF-6CA7-FBD7-5CEC-8EFAE87D4627}"/>
              </a:ext>
            </a:extLst>
          </p:cNvPr>
          <p:cNvSpPr txBox="1"/>
          <p:nvPr/>
        </p:nvSpPr>
        <p:spPr>
          <a:xfrm>
            <a:off x="1499062" y="9620330"/>
            <a:ext cx="8839337" cy="123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temps des histoires sur la thématique de la nature : lecture à 2 voix, 2 temps le matin et 2 l’après-midi, 3 - 6 ans et 7 ans et +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ateliers animés par Science et Malice </a:t>
            </a:r>
            <a:r>
              <a:rPr lang="fr-FR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www.sciencesetmalice.com</a:t>
            </a: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b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10h</a:t>
            </a: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atelier Les petites bêtes dès 6 ans</a:t>
            </a:r>
            <a:b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11h15</a:t>
            </a: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atelier L’arbre, de la graine à la graine dès 6 ans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6973F39-A91F-329E-A7A0-1EBB0AB97DE8}"/>
              </a:ext>
            </a:extLst>
          </p:cNvPr>
          <p:cNvSpPr/>
          <p:nvPr/>
        </p:nvSpPr>
        <p:spPr>
          <a:xfrm rot="20990220">
            <a:off x="407371" y="11030956"/>
            <a:ext cx="2190027" cy="545163"/>
          </a:xfrm>
          <a:prstGeom prst="ellipse">
            <a:avLst/>
          </a:prstGeom>
          <a:solidFill>
            <a:srgbClr val="EB2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Gabriola" panose="04040605051002020D02" pitchFamily="82" charset="0"/>
              </a:rPr>
              <a:t>Et aussi…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A0050F8-A908-B205-D5FD-FD85C3DF4007}"/>
              </a:ext>
            </a:extLst>
          </p:cNvPr>
          <p:cNvSpPr txBox="1"/>
          <p:nvPr/>
        </p:nvSpPr>
        <p:spPr>
          <a:xfrm>
            <a:off x="1499062" y="11605519"/>
            <a:ext cx="7955063" cy="1163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stands et ateliers du département de l’Isère, de la mairie, de l’ONF et des associations partenaires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exposition photographique et un espace vidéo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jeu de piste pour toute la famille</a:t>
            </a:r>
          </a:p>
          <a:p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E58060-4D73-CF85-4BA7-C102008F35C4}"/>
              </a:ext>
            </a:extLst>
          </p:cNvPr>
          <p:cNvSpPr txBox="1"/>
          <p:nvPr/>
        </p:nvSpPr>
        <p:spPr>
          <a:xfrm>
            <a:off x="4389418" y="3759277"/>
            <a:ext cx="6242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journée conviviale pour découvrir le patrimoine naturel de l’Espace Nature Sensible (ENS) de Combe</a:t>
            </a:r>
            <a:endParaRPr lang="fr-FR" sz="22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38766E7-EA67-CA3D-984B-0797EB44CF78}"/>
              </a:ext>
            </a:extLst>
          </p:cNvPr>
          <p:cNvSpPr/>
          <p:nvPr/>
        </p:nvSpPr>
        <p:spPr>
          <a:xfrm rot="20990220">
            <a:off x="-1126179" y="12657852"/>
            <a:ext cx="9555297" cy="4030086"/>
          </a:xfrm>
          <a:prstGeom prst="ellipse">
            <a:avLst/>
          </a:prstGeom>
          <a:solidFill>
            <a:srgbClr val="D1E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46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66B3755-2B79-40B4-9CF0-622C0FE142F4}"/>
              </a:ext>
            </a:extLst>
          </p:cNvPr>
          <p:cNvSpPr txBox="1"/>
          <p:nvPr/>
        </p:nvSpPr>
        <p:spPr>
          <a:xfrm>
            <a:off x="479092" y="12883460"/>
            <a:ext cx="86689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kern="100" dirty="0">
                <a:solidFill>
                  <a:schemeClr val="tx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d’apporter votre repas tiré du sac</a:t>
            </a:r>
          </a:p>
          <a:p>
            <a:pPr algn="ctr"/>
            <a:r>
              <a:rPr lang="fr-FR" sz="3200" b="1" kern="100" dirty="0">
                <a:solidFill>
                  <a:schemeClr val="tx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et de pique-niquer sur place le midi</a:t>
            </a:r>
          </a:p>
          <a:p>
            <a:pPr algn="ctr"/>
            <a:r>
              <a:rPr lang="fr-FR" sz="3200" b="1" kern="1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Plan des parkings sur le site internet de la ville</a:t>
            </a:r>
          </a:p>
          <a:p>
            <a:pPr algn="ctr"/>
            <a:r>
              <a:rPr lang="fr-FR" sz="3200" b="1" kern="100" dirty="0">
                <a:solidFill>
                  <a:schemeClr val="tx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fr-FR" sz="3200" b="1" kern="100">
                <a:solidFill>
                  <a:schemeClr val="tx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.ville-champsurdrac</a:t>
            </a:r>
            <a:r>
              <a:rPr lang="fr-FR" sz="3200" b="1" kern="100" dirty="0">
                <a:solidFill>
                  <a:schemeClr val="tx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528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760C121320154DA6FF96B8B1020838" ma:contentTypeVersion="13" ma:contentTypeDescription="Crée un document." ma:contentTypeScope="" ma:versionID="6c0d17e0dcfd444d2ebd473b4e384cba">
  <xsd:schema xmlns:xsd="http://www.w3.org/2001/XMLSchema" xmlns:xs="http://www.w3.org/2001/XMLSchema" xmlns:p="http://schemas.microsoft.com/office/2006/metadata/properties" xmlns:ns2="e683cc48-eb1d-47da-91b6-b1aa5044d731" xmlns:ns3="18e6d048-c98d-4f8e-a75a-5b0e6125f9bc" targetNamespace="http://schemas.microsoft.com/office/2006/metadata/properties" ma:root="true" ma:fieldsID="92f6e9a798108d5b020774d309c666ba" ns2:_="" ns3:_="">
    <xsd:import namespace="e683cc48-eb1d-47da-91b6-b1aa5044d731"/>
    <xsd:import namespace="18e6d048-c98d-4f8e-a75a-5b0e6125f9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3cc48-eb1d-47da-91b6-b1aa5044d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30f11967-0284-48d9-a52f-749faf52b7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6d048-c98d-4f8e-a75a-5b0e6125f9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59b497-c58e-467e-87b0-3866ff23df29}" ma:internalName="TaxCatchAll" ma:showField="CatchAllData" ma:web="18e6d048-c98d-4f8e-a75a-5b0e6125f9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e6d048-c98d-4f8e-a75a-5b0e6125f9bc" xsi:nil="true"/>
    <lcf76f155ced4ddcb4097134ff3c332f xmlns="e683cc48-eb1d-47da-91b6-b1aa5044d7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64FD99-00DE-4D41-A27C-ECA5F801F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83cc48-eb1d-47da-91b6-b1aa5044d731"/>
    <ds:schemaRef ds:uri="18e6d048-c98d-4f8e-a75a-5b0e6125f9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FDF6FA-9098-4829-894E-09A598F1D2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C0B3A2-DCE2-426E-96C0-D6EE86AE8619}">
  <ds:schemaRefs>
    <ds:schemaRef ds:uri="http://schemas.microsoft.com/office/2006/metadata/properties"/>
    <ds:schemaRef ds:uri="18e6d048-c98d-4f8e-a75a-5b0e6125f9bc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e683cc48-eb1d-47da-91b6-b1aa5044d73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</TotalTime>
  <Words>334</Words>
  <Application>Microsoft Office PowerPoint</Application>
  <PresentationFormat>Personnalisé</PresentationFormat>
  <Paragraphs>32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Gabriola</vt:lpstr>
      <vt:lpstr>Symbol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</dc:creator>
  <cp:lastModifiedBy>COMMUNICATION</cp:lastModifiedBy>
  <cp:revision>4</cp:revision>
  <cp:lastPrinted>2023-05-26T09:12:19Z</cp:lastPrinted>
  <dcterms:created xsi:type="dcterms:W3CDTF">2023-04-06T12:41:04Z</dcterms:created>
  <dcterms:modified xsi:type="dcterms:W3CDTF">2023-05-26T09:21:28Z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0x01010089760C121320154DA6FF96B8B1020838</vt:lpwstr>
  </property>
  <property fmtid="{D5CDD505-2E9C-101B-9397-08002B2CF9AE}" pid="3" name="MediaServiceImageTags">
    <vt:lpwstr/>
  </property>
</Properties>
</file>